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5" r:id="rId4"/>
    <p:sldId id="266" r:id="rId5"/>
    <p:sldId id="267" r:id="rId6"/>
    <p:sldId id="259" r:id="rId7"/>
    <p:sldId id="269" r:id="rId8"/>
    <p:sldId id="270" r:id="rId9"/>
    <p:sldId id="271" r:id="rId10"/>
    <p:sldId id="272" r:id="rId11"/>
    <p:sldId id="273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A4E48-F9E3-4B54-A636-33130BEC81FA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FC851-8001-4F8F-AD3A-B87F610B09A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906E6-10EF-4402-B1D6-AC4433A34DD4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75ACB-3347-4EF1-9A1F-54F6B157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75ACB-3347-4EF1-9A1F-54F6B15713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75ACB-3347-4EF1-9A1F-54F6B1571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75ACB-3347-4EF1-9A1F-54F6B1571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0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75ACB-3347-4EF1-9A1F-54F6B1571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5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75ACB-3347-4EF1-9A1F-54F6B1571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3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75ACB-3347-4EF1-9A1F-54F6B1571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85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75ACB-3347-4EF1-9A1F-54F6B1571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31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75ACB-3347-4EF1-9A1F-54F6B1571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8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75ACB-3347-4EF1-9A1F-54F6B1571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40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75ACB-3347-4EF1-9A1F-54F6B1571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0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9A12-C9CE-4D3A-8D23-370C0D1FDAE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4C2A-302E-4B51-9D7B-56BCFD239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4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9A12-C9CE-4D3A-8D23-370C0D1FDAE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4C2A-302E-4B51-9D7B-56BCFD239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9A12-C9CE-4D3A-8D23-370C0D1FDAE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4C2A-302E-4B51-9D7B-56BCFD239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6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33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79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36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07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96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75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9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8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9A12-C9CE-4D3A-8D23-370C0D1FDAE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4C2A-302E-4B51-9D7B-56BCFD239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98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45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46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63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74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5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9A12-C9CE-4D3A-8D23-370C0D1FDAE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4C2A-302E-4B51-9D7B-56BCFD239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1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9A12-C9CE-4D3A-8D23-370C0D1FDAE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4C2A-302E-4B51-9D7B-56BCFD239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9A12-C9CE-4D3A-8D23-370C0D1FDAE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4C2A-302E-4B51-9D7B-56BCFD239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0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9A12-C9CE-4D3A-8D23-370C0D1FDAE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4C2A-302E-4B51-9D7B-56BCFD239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4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9A12-C9CE-4D3A-8D23-370C0D1FDAE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4C2A-302E-4B51-9D7B-56BCFD239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0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9A12-C9CE-4D3A-8D23-370C0D1FDAE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4C2A-302E-4B51-9D7B-56BCFD239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8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9A12-C9CE-4D3A-8D23-370C0D1FDAE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4C2A-302E-4B51-9D7B-56BCFD239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0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F9A12-C9CE-4D3A-8D23-370C0D1FDAE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74C2A-302E-4B51-9D7B-56BCFD239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6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00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Logical Fallacy Notes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Comp. &amp; Rhet. ENG 1010</a:t>
            </a:r>
          </a:p>
        </p:txBody>
      </p:sp>
    </p:spTree>
    <p:extLst>
      <p:ext uri="{BB962C8B-B14F-4D97-AF65-F5344CB8AC3E}">
        <p14:creationId xmlns:p14="http://schemas.microsoft.com/office/powerpoint/2010/main" val="121546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Other Fallacies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It Is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Anecdote Fallacy: Using an isolated incident instead of better evidence to generalize </a:t>
            </a:r>
          </a:p>
          <a:p>
            <a:r>
              <a:rPr lang="en-US"/>
              <a:t>The fallacy </a:t>
            </a:r>
            <a:r>
              <a:rPr lang="en-US" err="1"/>
              <a:t>fallacy</a:t>
            </a:r>
            <a:r>
              <a:rPr lang="en-US"/>
              <a:t>: Just because an argument involves what on the surface is a logical fallacy, doesn’t necessarily mean the whole argument is wrong.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What It’s Not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One example is not sufficient for proof for a large group</a:t>
            </a:r>
          </a:p>
          <a:p>
            <a:endParaRPr lang="en-US"/>
          </a:p>
          <a:p>
            <a:r>
              <a:rPr lang="en-US"/>
              <a:t>Some arguments involve a logical fallacy and are in fact true.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934" y="89253"/>
            <a:ext cx="3062288" cy="22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4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Day 10: Logical Fallacies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Warm Up: Read the following statement and discuss its logic at your table.  Why doesn’t this work?  </a:t>
            </a:r>
            <a:r>
              <a:rPr lang="en-US" sz="2400" b="1"/>
              <a:t>Answer on this note sheet.  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/>
              <a:t>Smoking does not cause cancer because my grandfather smoked two packs a day for 50 years, and he died in his sleep at age 90.</a:t>
            </a:r>
          </a:p>
        </p:txBody>
      </p:sp>
    </p:spTree>
    <p:extLst>
      <p:ext uri="{BB962C8B-B14F-4D97-AF65-F5344CB8AC3E}">
        <p14:creationId xmlns:p14="http://schemas.microsoft.com/office/powerpoint/2010/main" val="249621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Fallacies of Pathos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it is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Argument to the People (Appealing to Stirring Symbols): using symbols to make people feel included </a:t>
            </a:r>
          </a:p>
          <a:p>
            <a:r>
              <a:rPr lang="en-US"/>
              <a:t>Appeal to Ignorance: asks an audience to believe a claim because it hasn’t been proved false or vice versa.  (Ghosts must be real because you can’t prove they aren’t real.)</a:t>
            </a:r>
          </a:p>
          <a:p>
            <a:r>
              <a:rPr lang="en-US"/>
              <a:t>Bandwagon: The idea that something is right because it is popular.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Why It is Wrong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Emotional or evocative symbols don’t make something right</a:t>
            </a:r>
          </a:p>
          <a:p>
            <a:endParaRPr lang="en-US"/>
          </a:p>
          <a:p>
            <a:r>
              <a:rPr lang="en-US"/>
              <a:t>The burden of proof is on proving something, not disproving it  (innocent until proven guilty)</a:t>
            </a:r>
          </a:p>
          <a:p>
            <a:endParaRPr lang="en-US"/>
          </a:p>
          <a:p>
            <a:r>
              <a:rPr lang="en-US"/>
              <a:t>What is popular is not necessarily what is right!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114" y="317852"/>
            <a:ext cx="4431419" cy="18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Fallacies of Pathos, Continued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it is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Appeal to Pity: using pity to sway the audience to a cause</a:t>
            </a:r>
          </a:p>
          <a:p>
            <a:r>
              <a:rPr lang="en-US"/>
              <a:t>Red Herring: throwing an audience off of the correct track with a distraction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Why It’s Wrong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Evoking sympathy does not make the cause legitimate</a:t>
            </a:r>
          </a:p>
          <a:p>
            <a:r>
              <a:rPr lang="en-US"/>
              <a:t>What is the real issue?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166" y="81004"/>
            <a:ext cx="3190498" cy="2263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0" y="4142316"/>
            <a:ext cx="1810456" cy="271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2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Fallacies of Ethos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it is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Appeal to false Authority: using someone famous who really doesn’t know the issue</a:t>
            </a:r>
          </a:p>
          <a:p>
            <a:r>
              <a:rPr lang="en-US"/>
              <a:t>Ad Hominem: Latin for “to the man” It is a personal attack on the arguer instead of the argument</a:t>
            </a:r>
          </a:p>
          <a:p>
            <a:r>
              <a:rPr lang="en-US"/>
              <a:t>Poisoning the Well: discrediting an opponent before they have a chance to argue their claim	</a:t>
            </a:r>
          </a:p>
          <a:p>
            <a:r>
              <a:rPr lang="en-US"/>
              <a:t>Straw Man: Takes a complex argument and reduces it to a simpler argument that is easier to knock down.  It’s easier to defeat a strawman than a heavyweight champ.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Why it’s Wrong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Just being famous doesn’t make someone an expert</a:t>
            </a:r>
          </a:p>
          <a:p>
            <a:r>
              <a:rPr lang="en-US"/>
              <a:t>It is a distraction from the real argument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Creates an unfair bias for the audience</a:t>
            </a:r>
          </a:p>
          <a:p>
            <a:r>
              <a:rPr lang="en-US"/>
              <a:t>It mischaracterizes the opponent’s argument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282" y="3719"/>
            <a:ext cx="4582185" cy="217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6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Fallacies of Logos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it is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Hasty Generalization: a broad generalization based on little evidence</a:t>
            </a:r>
          </a:p>
          <a:p>
            <a:r>
              <a:rPr lang="en-US"/>
              <a:t>Part for the Whole: Arguing that one part represents the whole</a:t>
            </a:r>
          </a:p>
          <a:p>
            <a:r>
              <a:rPr lang="en-US"/>
              <a:t>Post Hoc, Ergo Propter Hoc: Saying that because something happened after an event, that the event caused the event</a:t>
            </a:r>
          </a:p>
          <a:p>
            <a:r>
              <a:rPr lang="en-US"/>
              <a:t>Begging the Question/Circular Reasoning: Using a reason to restate the claim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Why It’s Wrong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There must be a sufficient amount of evidence to prove a fact.</a:t>
            </a:r>
          </a:p>
          <a:p>
            <a:r>
              <a:rPr lang="en-US"/>
              <a:t>Choosing one part does not necessarily represent the whole</a:t>
            </a:r>
          </a:p>
          <a:p>
            <a:r>
              <a:rPr lang="en-US"/>
              <a:t>Sometimes things happen that aren’t tied to the events before them</a:t>
            </a:r>
          </a:p>
          <a:p>
            <a:endParaRPr lang="en-US"/>
          </a:p>
          <a:p>
            <a:r>
              <a:rPr lang="en-US"/>
              <a:t>Just re-wording the claim doesn’t make it evidence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823" y="8488"/>
            <a:ext cx="3130021" cy="234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9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Fallacies of Logos, Continued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it 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False Dilemma: Oversimplifying a complex argument so that it only has two sides or two resolutions, when really there are more</a:t>
            </a:r>
          </a:p>
          <a:p>
            <a:r>
              <a:rPr lang="en-US"/>
              <a:t>Slippery Slope: the idea that one event will always lead to an extreme event later on</a:t>
            </a:r>
          </a:p>
          <a:p>
            <a:r>
              <a:rPr lang="en-US"/>
              <a:t>False Analogy: Comparing two things that really aren’t in the same category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Why It’s Wrong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Distorting the truth in favor of an unreasonable answer</a:t>
            </a:r>
          </a:p>
          <a:p>
            <a:endParaRPr lang="en-US"/>
          </a:p>
          <a:p>
            <a:r>
              <a:rPr lang="en-US"/>
              <a:t>One action does not always lead to the worst possible outcome</a:t>
            </a:r>
          </a:p>
          <a:p>
            <a:endParaRPr lang="en-US"/>
          </a:p>
          <a:p>
            <a:r>
              <a:rPr lang="en-US"/>
              <a:t>It leads an audience to a false conclusion.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887" y="119856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6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Fallacies of Logic, Continued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it 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Non Sequitur: Latin for “does not follow”.  It makes an illogical leap from a claim to a conclusion</a:t>
            </a:r>
          </a:p>
          <a:p>
            <a:r>
              <a:rPr lang="en-US"/>
              <a:t>Loaded Label: renaming part of an argument with a word or name that has a negative connotation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Why it’s wrong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There needs to be reasons and evidence to support a claim</a:t>
            </a:r>
          </a:p>
          <a:p>
            <a:endParaRPr lang="en-US"/>
          </a:p>
          <a:p>
            <a:r>
              <a:rPr lang="en-US"/>
              <a:t>This is an attempt to distract from the real argument with emotional language.  </a:t>
            </a:r>
          </a:p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277" y="3175"/>
            <a:ext cx="19050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7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other Fallacies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it 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Middle Ground: the idea that the right answer is somewhere in between two points of view</a:t>
            </a:r>
          </a:p>
          <a:p>
            <a:r>
              <a:rPr lang="en-US"/>
              <a:t>No True Scotsman: the idea that a true Scotsman (or any other group) wouldn’t make that argument, so therefore, the speaker is not a true Scotsman.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Why It’s Wrong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Sometimes, one side is just right, and to meet in the middle is still wrong</a:t>
            </a:r>
          </a:p>
          <a:p>
            <a:r>
              <a:rPr lang="en-US"/>
              <a:t>Groups are not monolithic.  Individuals can have different opinions and still be part of the group.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585" y="4876182"/>
            <a:ext cx="2887749" cy="18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Quotable</vt:lpstr>
      <vt:lpstr>Logical Fallacy Notes</vt:lpstr>
      <vt:lpstr>Day 10: Logical Fallacies</vt:lpstr>
      <vt:lpstr>Fallacies of Pathos</vt:lpstr>
      <vt:lpstr>Fallacies of Pathos, Continued</vt:lpstr>
      <vt:lpstr>Fallacies of Ethos</vt:lpstr>
      <vt:lpstr>Fallacies of Logos</vt:lpstr>
      <vt:lpstr>Fallacies of Logos, Continued</vt:lpstr>
      <vt:lpstr>Fallacies of Logic, Continued</vt:lpstr>
      <vt:lpstr>Some other Fallacies</vt:lpstr>
      <vt:lpstr>Some Other Fallacies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Logical Fallacy Notes</dc:title>
  <cp:revision>1</cp:revision>
  <dcterms:modified xsi:type="dcterms:W3CDTF">2017-02-08T21:00:52Z</dcterms:modified>
</cp:coreProperties>
</file>