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6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8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6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5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4/6/2017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9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6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7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9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7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6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4/6/2017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2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3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3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3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2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7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6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9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45702-2476-4DEE-B358-72FFBAE7571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4895-9985-4B18-86B2-2C83313D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9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9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Evaluation Argument Notes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Comp. &amp; Rhet. 2017</a:t>
            </a:r>
          </a:p>
        </p:txBody>
      </p:sp>
    </p:spTree>
    <p:extLst>
      <p:ext uri="{BB962C8B-B14F-4D97-AF65-F5344CB8AC3E}">
        <p14:creationId xmlns:p14="http://schemas.microsoft.com/office/powerpoint/2010/main" val="296510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 2: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Review at your table:</a:t>
            </a:r>
          </a:p>
          <a:p>
            <a:pPr lvl="1"/>
            <a:r>
              <a:rPr lang="en-US" sz="2200"/>
              <a:t>What are the two types of evaluation arguments?</a:t>
            </a:r>
          </a:p>
          <a:p>
            <a:pPr lvl="1"/>
            <a:r>
              <a:rPr lang="en-US" sz="2200"/>
              <a:t>What steps do you follow for each?</a:t>
            </a:r>
          </a:p>
        </p:txBody>
      </p:sp>
    </p:spTree>
    <p:extLst>
      <p:ext uri="{BB962C8B-B14F-4D97-AF65-F5344CB8AC3E}">
        <p14:creationId xmlns:p14="http://schemas.microsoft.com/office/powerpoint/2010/main" val="228658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#1: The problem of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/>
              <a:t>What is commonplace versus what is ideal?</a:t>
            </a:r>
          </a:p>
          <a:p>
            <a:endParaRPr lang="en-US" sz="3200"/>
          </a:p>
          <a:p>
            <a:r>
              <a:rPr lang="en-US" sz="3200"/>
              <a:t>Is it fair that you get a ticket for going 60 (commonplace) in a 55 (ideal)?</a:t>
            </a:r>
          </a:p>
          <a:p>
            <a:r>
              <a:rPr lang="en-US" sz="3200"/>
              <a:t>Is it right for parents to serve alcohol to their minor children and their friends because they will drink anyway (commonplace), even though 21 is the drinking age (ideal)?</a:t>
            </a:r>
          </a:p>
        </p:txBody>
      </p:sp>
      <p:pic>
        <p:nvPicPr>
          <p:cNvPr id="4" name="Picture 3" descr="&lt;strong&gt;speed limit&lt;/strong&gt; sign: &lt;strong&gt;speed limit&lt;/strong&gt; infinity, per order of 6.172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64" y="3025624"/>
            <a:ext cx="1959429" cy="23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56692"/>
            <a:ext cx="7729728" cy="1188720"/>
          </a:xfrm>
        </p:spPr>
        <p:txBody>
          <a:bodyPr/>
          <a:lstStyle/>
          <a:p>
            <a:r>
              <a:rPr lang="en-US"/>
              <a:t>Problem #2: Mitigating circumstances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36" y="1863126"/>
            <a:ext cx="11180064" cy="4639274"/>
          </a:xfrm>
        </p:spPr>
        <p:txBody>
          <a:bodyPr>
            <a:normAutofit/>
          </a:bodyPr>
          <a:lstStyle/>
          <a:p>
            <a:r>
              <a:rPr lang="en-US" sz="2800"/>
              <a:t>An argument that unusual circumstances should change our normal standard of judgment.  </a:t>
            </a:r>
          </a:p>
          <a:p>
            <a:endParaRPr lang="en-US" sz="2800"/>
          </a:p>
          <a:p>
            <a:r>
              <a:rPr lang="en-US" sz="2800"/>
              <a:t>For example: Late works loses points.  HOWEVER, what if the student has a newborn baby that was sick? </a:t>
            </a:r>
          </a:p>
          <a:p>
            <a:endParaRPr lang="en-US" sz="2800"/>
          </a:p>
          <a:p>
            <a:r>
              <a:rPr lang="en-US" sz="2800"/>
              <a:t>If you are arguing for mitigating circumstances, there should be extra proof.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825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#3: Choosing between two good or two bad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136" y="2304216"/>
            <a:ext cx="10076978" cy="4169155"/>
          </a:xfrm>
        </p:spPr>
        <p:txBody>
          <a:bodyPr>
            <a:normAutofit/>
          </a:bodyPr>
          <a:lstStyle/>
          <a:p>
            <a:r>
              <a:rPr lang="en-US" sz="2800"/>
              <a:t>Sometimes an evaluation of a situation leads to two bad situations or two good situations.  The criteria used leads to similar results.</a:t>
            </a:r>
          </a:p>
          <a:p>
            <a:r>
              <a:rPr lang="en-US" sz="2800"/>
              <a:t>Examples:</a:t>
            </a:r>
          </a:p>
          <a:p>
            <a:pPr lvl="1"/>
            <a:r>
              <a:rPr lang="en-US" sz="2600"/>
              <a:t>Should we cut pay or cut staff?</a:t>
            </a:r>
          </a:p>
          <a:p>
            <a:pPr lvl="1"/>
            <a:r>
              <a:rPr lang="en-US" sz="2600"/>
              <a:t>You got accepted to all five colleges you applied for.  Now what?</a:t>
            </a:r>
          </a:p>
        </p:txBody>
      </p:sp>
      <p:pic>
        <p:nvPicPr>
          <p:cNvPr id="4" name="Picture 3" descr="Roscommon to Imogene: &lt;strong&gt;College&lt;/strong&gt; Football Fan Base 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629" y="4760686"/>
            <a:ext cx="3393026" cy="20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4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479" y="166406"/>
            <a:ext cx="7729728" cy="1188720"/>
          </a:xfrm>
        </p:spPr>
        <p:txBody>
          <a:bodyPr/>
          <a:lstStyle/>
          <a:p>
            <a:r>
              <a:rPr lang="en-US"/>
              <a:t>Problem #4: seductive empirical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5126"/>
            <a:ext cx="12192000" cy="5502874"/>
          </a:xfrm>
        </p:spPr>
        <p:txBody>
          <a:bodyPr>
            <a:normAutofit/>
          </a:bodyPr>
          <a:lstStyle/>
          <a:p>
            <a:r>
              <a:rPr lang="en-US" sz="2800"/>
              <a:t>When trying to evaluate something subjective, people create or use objective measures to try to make an unbiased evaluation.  The problem is that these measures can leave out unquantifiable details.</a:t>
            </a:r>
          </a:p>
          <a:p>
            <a:endParaRPr lang="en-US" sz="2800"/>
          </a:p>
          <a:p>
            <a:r>
              <a:rPr lang="en-US" sz="2800"/>
              <a:t>For example: </a:t>
            </a:r>
          </a:p>
          <a:p>
            <a:pPr lvl="1"/>
            <a:r>
              <a:rPr lang="en-US" sz="2600"/>
              <a:t>Assessing teachers only based on their students’ standardized test scores</a:t>
            </a:r>
          </a:p>
          <a:p>
            <a:pPr lvl="1"/>
            <a:r>
              <a:rPr lang="en-US" sz="2600"/>
              <a:t>Only using SAT scores and GPA to determine who is accepted to college</a:t>
            </a:r>
          </a:p>
          <a:p>
            <a:pPr lvl="1"/>
            <a:r>
              <a:rPr lang="en-US" sz="2600"/>
              <a:t>Using combined scores in artistic sports like gymnastics or figure skating</a:t>
            </a:r>
          </a:p>
          <a:p>
            <a:pPr marL="228600" lvl="1" indent="0">
              <a:buNone/>
            </a:pPr>
            <a:endParaRPr lang="en-US" sz="2600"/>
          </a:p>
        </p:txBody>
      </p:sp>
      <p:pic>
        <p:nvPicPr>
          <p:cNvPr id="4" name="Picture 3" descr="USA crushed prelims – Gymnastics Coaching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7" y="5361668"/>
            <a:ext cx="2975427" cy="1394731"/>
          </a:xfrm>
          <a:prstGeom prst="rect">
            <a:avLst/>
          </a:prstGeom>
        </p:spPr>
      </p:pic>
      <p:pic>
        <p:nvPicPr>
          <p:cNvPr id="5" name="Picture 4" descr="File:&lt;strong&gt;Figure skating&lt;/strong&gt;.jpg - 维基百科，自由的百科全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131" y="3933371"/>
            <a:ext cx="1694011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#5: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The best item in a given class is often the most expensive item in a given class.</a:t>
            </a:r>
          </a:p>
          <a:p>
            <a:r>
              <a:rPr lang="en-US" sz="3200"/>
              <a:t>Example: Don’t compare a Mercedes and a Kia.  Compare a Mercedes and a BMW, and Kia and a Hyundai.</a:t>
            </a:r>
          </a:p>
        </p:txBody>
      </p:sp>
      <p:pic>
        <p:nvPicPr>
          <p:cNvPr id="4" name="Picture 3" descr="File:2011 &lt;strong&gt;Kia&lt;/strong&gt; Optima SX -- 08-26-2011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71" y="4998029"/>
            <a:ext cx="2438399" cy="1483995"/>
          </a:xfrm>
          <a:prstGeom prst="rect">
            <a:avLst/>
          </a:prstGeom>
        </p:spPr>
      </p:pic>
      <p:pic>
        <p:nvPicPr>
          <p:cNvPr id="5" name="Picture 4" descr="File:2010 &lt;strong&gt;Mercedes&lt;/strong&gt; CL63 AMG EU-spec.jpg - Wiki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721" y="4810041"/>
            <a:ext cx="2789085" cy="18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Organizing an evaluation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Turn in your book to page 292</a:t>
            </a:r>
          </a:p>
        </p:txBody>
      </p:sp>
    </p:spTree>
    <p:extLst>
      <p:ext uri="{BB962C8B-B14F-4D97-AF65-F5344CB8AC3E}">
        <p14:creationId xmlns:p14="http://schemas.microsoft.com/office/powerpoint/2010/main" val="316870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/>
              <a:t>Choose to read either “Silenced and Invisible: Problems of Hispanic Students at Valley High School” page 294 or “Information Plus Satire: Why </a:t>
            </a:r>
            <a:r>
              <a:rPr lang="en-US" sz="2800" i="1"/>
              <a:t>The Daily Show</a:t>
            </a:r>
            <a:r>
              <a:rPr lang="en-US" sz="2800"/>
              <a:t> and </a:t>
            </a:r>
            <a:r>
              <a:rPr lang="en-US" sz="2800" i="1"/>
              <a:t>The Colbert Report</a:t>
            </a:r>
            <a:r>
              <a:rPr lang="en-US" sz="2800"/>
              <a:t> Are Good Sources of News for Young People” page 297.</a:t>
            </a:r>
          </a:p>
          <a:p>
            <a:r>
              <a:rPr lang="en-US" sz="2800"/>
              <a:t>Answer the questions that follow the essay on a separate sheet of paper.  Include name, period and complete sentences. </a:t>
            </a:r>
          </a:p>
        </p:txBody>
      </p:sp>
    </p:spTree>
    <p:extLst>
      <p:ext uri="{BB962C8B-B14F-4D97-AF65-F5344CB8AC3E}">
        <p14:creationId xmlns:p14="http://schemas.microsoft.com/office/powerpoint/2010/main" val="1996232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Office Theme</vt:lpstr>
      <vt:lpstr>Parcel</vt:lpstr>
      <vt:lpstr>Evaluation Argument Notes</vt:lpstr>
      <vt:lpstr>Day 2: </vt:lpstr>
      <vt:lpstr>Problem #1: The problem of standards</vt:lpstr>
      <vt:lpstr>Problem #2: Mitigating circumstances</vt:lpstr>
      <vt:lpstr>Problem #3: Choosing between two good or two bad situations</vt:lpstr>
      <vt:lpstr>Problem #4: seductive empirical measures</vt:lpstr>
      <vt:lpstr>Problem #5: Cost</vt:lpstr>
      <vt:lpstr>Organizing an evaluation argument</vt:lpstr>
      <vt:lpstr>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Argument Notes</dc:title>
  <dc:creator>Geiger, Natalie</dc:creator>
  <cp:lastModifiedBy>Geiger, Natalie</cp:lastModifiedBy>
  <cp:revision>2</cp:revision>
  <dcterms:modified xsi:type="dcterms:W3CDTF">2017-04-06T12:27:18Z</dcterms:modified>
</cp:coreProperties>
</file>