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7" r:id="rId4"/>
    <p:sldId id="268" r:id="rId5"/>
    <p:sldId id="269" r:id="rId6"/>
    <p:sldId id="270" r:id="rId7"/>
    <p:sldId id="266" r:id="rId8"/>
    <p:sldId id="263" r:id="rId9"/>
    <p:sldId id="259" r:id="rId10"/>
    <p:sldId id="261" r:id="rId11"/>
    <p:sldId id="262" r:id="rId12"/>
    <p:sldId id="264" r:id="rId13"/>
    <p:sldId id="265" r:id="rId14"/>
    <p:sldId id="260" r:id="rId15"/>
    <p:sldId id="25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71FA-2F9D-4934-ACB1-36BB95248691}" type="datetimeFigureOut">
              <a:rPr lang="en-US"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F1836-2CD3-445F-A053-A05005B3E3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F1836-2CD3-445F-A053-A05005B3E343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1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F1836-2CD3-445F-A053-A05005B3E343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31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F1836-2CD3-445F-A053-A05005B3E343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6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F1836-2CD3-445F-A053-A05005B3E343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84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F1836-2CD3-445F-A053-A05005B3E343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80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F1836-2CD3-445F-A053-A05005B3E343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09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F1836-2CD3-445F-A053-A05005B3E343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99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F1836-2CD3-445F-A053-A05005B3E343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07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F1836-2CD3-445F-A053-A05005B3E343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14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F1836-2CD3-445F-A053-A05005B3E343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75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F1836-2CD3-445F-A053-A05005B3E343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47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F1836-2CD3-445F-A053-A05005B3E343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40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F1836-2CD3-445F-A053-A05005B3E343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38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F1836-2CD3-445F-A053-A05005B3E343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5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viewpure.com/9Qv8ks7tyok?start=0&amp;end=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ewpure.com/8ejeEBlDESc?start=0&amp;end=0" TargetMode="External"/><Relationship Id="rId5" Type="http://schemas.openxmlformats.org/officeDocument/2006/relationships/hyperlink" Target="http://viewpure.com/e0q3lby5bDQ?start=0&amp;end=0" TargetMode="External"/><Relationship Id="rId4" Type="http://schemas.openxmlformats.org/officeDocument/2006/relationships/hyperlink" Target="http://viewpure.com/TixYzh9qc44?start=0&amp;end=0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viewpure.com/9Qv8ks7tyok?start=0&amp;end=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ewpure.com/8ejeEBlDESc?start=0&amp;end=0" TargetMode="External"/><Relationship Id="rId5" Type="http://schemas.openxmlformats.org/officeDocument/2006/relationships/hyperlink" Target="http://viewpure.com/e0q3lby5bDQ?start=0&amp;end=0" TargetMode="External"/><Relationship Id="rId4" Type="http://schemas.openxmlformats.org/officeDocument/2006/relationships/hyperlink" Target="http://viewpure.com/TixYzh9qc44?start=0&amp;end=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viewpure.com/Nx2-PcBzZjo?start=0&amp;end=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eopardylabs.com/play/grammar-jeopardy58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Comp. &amp; Rhet. 12:  Compare Contrast Essay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784" y="-238125"/>
            <a:ext cx="10131425" cy="1456267"/>
          </a:xfrm>
        </p:spPr>
        <p:txBody>
          <a:bodyPr/>
          <a:lstStyle/>
          <a:p>
            <a:r>
              <a:rPr lang="EN-US"/>
              <a:t>Thesis, Topic Sentence Match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613" y="1558925"/>
            <a:ext cx="11922990" cy="4625975"/>
          </a:xfrm>
        </p:spPr>
      </p:pic>
      <p:sp>
        <p:nvSpPr>
          <p:cNvPr id="5" name="Oval 4"/>
          <p:cNvSpPr/>
          <p:nvPr/>
        </p:nvSpPr>
        <p:spPr>
          <a:xfrm>
            <a:off x="4818048" y="2028825"/>
            <a:ext cx="258655" cy="2705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6379629" y="2352675"/>
            <a:ext cx="197654" cy="2707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/>
          <p:cNvSpPr/>
          <p:nvPr/>
        </p:nvSpPr>
        <p:spPr>
          <a:xfrm>
            <a:off x="9445660" y="2308402"/>
            <a:ext cx="367946" cy="35561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989856" y="2590800"/>
            <a:ext cx="297002" cy="2584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83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01202" y="772133"/>
            <a:ext cx="13594404" cy="531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997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Song Compare/ Contrast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4500"/>
            <a:ext cx="10455275" cy="4605550"/>
          </a:xfrm>
        </p:spPr>
        <p:txBody>
          <a:bodyPr>
            <a:normAutofit fontScale="85000" lnSpcReduction="20000"/>
          </a:bodyPr>
          <a:lstStyle/>
          <a:p>
            <a:r>
              <a:rPr lang="EN-US" sz="2400"/>
              <a:t>Label:   Instrumental  or Vocal.  </a:t>
            </a:r>
            <a:endParaRPr lang="en-US" sz="2400"/>
          </a:p>
          <a:p>
            <a:r>
              <a:rPr lang="EN-US" sz="2400"/>
              <a:t>Label one side of the </a:t>
            </a:r>
            <a:r>
              <a:rPr lang="EN-US" sz="2400" err="1"/>
              <a:t>venn</a:t>
            </a:r>
            <a:r>
              <a:rPr lang="EN-US" sz="2400"/>
              <a:t> diagram "A."  Label the other side "B."</a:t>
            </a:r>
            <a:endParaRPr lang="en-US" sz="2400"/>
          </a:p>
          <a:p>
            <a:r>
              <a:rPr lang="EN-US" sz="2400"/>
              <a:t>Listen to the selections.  Make notes.  Write down similarities in the middle, differences on either side.</a:t>
            </a:r>
            <a:endParaRPr lang="en-US" sz="2400"/>
          </a:p>
          <a:p>
            <a:r>
              <a:rPr lang="EN-US" sz="2400"/>
              <a:t>Instrumental:  </a:t>
            </a:r>
            <a:r>
              <a:rPr lang="EN-US" sz="2400">
                <a:hlinkClick r:id="rId3"/>
              </a:rPr>
              <a:t>http://viewpure.com/9Qv8ks7tyok?start=0&amp;end=0</a:t>
            </a:r>
            <a:r>
              <a:rPr lang="EN-US" sz="2400"/>
              <a:t>      </a:t>
            </a:r>
            <a:r>
              <a:rPr lang="EN-US" sz="2400">
                <a:hlinkClick r:id="rId4"/>
              </a:rPr>
              <a:t>http://viewpure.com/TixYzh9qc44?start=0&amp;end=0</a:t>
            </a:r>
            <a:r>
              <a:rPr lang="EN-US" sz="2400"/>
              <a:t> </a:t>
            </a:r>
            <a:endParaRPr lang="en-US" sz="2400"/>
          </a:p>
          <a:p>
            <a:r>
              <a:rPr lang="EN-US" sz="2400"/>
              <a:t>Vocals:   </a:t>
            </a:r>
            <a:r>
              <a:rPr lang="EN-US" sz="2400">
                <a:hlinkClick r:id="rId5"/>
              </a:rPr>
              <a:t>http://viewpure.com/e0q3lby5bDQ?start=0&amp;end=0</a:t>
            </a:r>
            <a:r>
              <a:rPr lang="EN-US" sz="2400"/>
              <a:t>  </a:t>
            </a:r>
            <a:r>
              <a:rPr lang="EN-US" sz="2400">
                <a:hlinkClick r:id="rId6"/>
              </a:rPr>
              <a:t>http://viewpure.com/8ejeEBlDESc?start=0&amp;end=0</a:t>
            </a:r>
            <a:r>
              <a:rPr lang="EN-US" sz="2400"/>
              <a:t> 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endParaRPr lang="en-US" err="1"/>
          </a:p>
          <a:p>
            <a:r>
              <a:rPr lang="EN-US" sz="3600" b="1"/>
              <a:t>Think:  Instruments, vocals, tone/ mood, speed, audience, etc</a:t>
            </a:r>
            <a:r>
              <a:rPr lang="EN-US" sz="2400" b="1"/>
              <a:t>. 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3276638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Song Venn Diagram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24075"/>
            <a:ext cx="10131425" cy="3649133"/>
          </a:xfrm>
        </p:spPr>
        <p:txBody>
          <a:bodyPr/>
          <a:lstStyle/>
          <a:p>
            <a:r>
              <a:rPr lang="EN-US" sz="3200"/>
              <a:t>  Share your </a:t>
            </a:r>
            <a:r>
              <a:rPr lang="EN-US" sz="3200" err="1"/>
              <a:t>venn</a:t>
            </a:r>
            <a:r>
              <a:rPr lang="EN-US" sz="3200"/>
              <a:t> diagrams.  Jot down any notes you may have missed.  Be prepared to share.  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50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3350"/>
            <a:ext cx="10131425" cy="1456267"/>
          </a:xfrm>
        </p:spPr>
        <p:txBody>
          <a:bodyPr/>
          <a:lstStyle/>
          <a:p>
            <a:r>
              <a:rPr lang="EN-US"/>
              <a:t>Comp. &amp; Rhet.: Welcome!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7626"/>
            <a:ext cx="10267902" cy="51335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/>
              <a:t>Do Now</a:t>
            </a:r>
            <a:r>
              <a:rPr lang="EN-US" sz="2400"/>
              <a:t>:</a:t>
            </a:r>
            <a:endParaRPr lang="en-US" sz="2400"/>
          </a:p>
          <a:p>
            <a:r>
              <a:rPr lang="EN-US" sz="2400"/>
              <a:t>Take your folder and a notecard from the student center.   Turn in Illustrative paragraph (late) if you haven't already.</a:t>
            </a:r>
            <a:endParaRPr lang="en-US" sz="2400"/>
          </a:p>
          <a:p>
            <a:r>
              <a:rPr lang="EN-US" sz="2400"/>
              <a:t>Have a seat.  Put your name and period on the notecard.</a:t>
            </a:r>
            <a:endParaRPr lang="en-US" sz="2400"/>
          </a:p>
          <a:p>
            <a:r>
              <a:rPr lang="EN-US" sz="2400" b="1"/>
              <a:t>Homework</a:t>
            </a:r>
            <a:r>
              <a:rPr lang="EN-US" sz="2400"/>
              <a:t>:  Study for Grammar Quiz</a:t>
            </a:r>
            <a:endParaRPr lang="en-US" sz="2400"/>
          </a:p>
          <a:p>
            <a:endParaRPr lang="en-US"/>
          </a:p>
          <a:p>
            <a:pPr marL="0" indent="0">
              <a:buNone/>
            </a:pPr>
            <a:r>
              <a:rPr lang="EN-US" sz="3200" b="1"/>
              <a:t>EQ: How can I demonstrate my knowledge of fragments, run-ons, comma splices, comma usage, conjunctions and consistent person? </a:t>
            </a:r>
          </a:p>
          <a:p>
            <a:pPr marL="0" indent="0">
              <a:buNone/>
            </a:pPr>
            <a:r>
              <a:rPr lang="EN-US" sz="3200" b="1"/>
              <a:t>What is the difference between a topic sentence and thesis?</a:t>
            </a:r>
            <a:r>
              <a:rPr lang="EN-US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46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Week: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/>
              <a:t>Today</a:t>
            </a:r>
            <a:r>
              <a:rPr lang="EN-US" sz="2800"/>
              <a:t>:  Thesis vs. Topic sentence, Grammar review</a:t>
            </a:r>
            <a:endParaRPr lang="en-US" sz="2800"/>
          </a:p>
          <a:p>
            <a:r>
              <a:rPr lang="EN-US" sz="2800" b="1"/>
              <a:t>Tuesday</a:t>
            </a:r>
            <a:r>
              <a:rPr lang="EN-US" sz="2800"/>
              <a:t>:  Grammar Quiz, Compare/ Contrast Essay Intro</a:t>
            </a:r>
            <a:endParaRPr lang="en-US" sz="2800"/>
          </a:p>
          <a:p>
            <a:r>
              <a:rPr lang="EN-US" sz="2800" b="1"/>
              <a:t>Wednesday</a:t>
            </a:r>
            <a:r>
              <a:rPr lang="EN-US" sz="2800"/>
              <a:t>:  Compare/ Contrast examples, brainstorming</a:t>
            </a:r>
            <a:endParaRPr lang="en-US" sz="2800"/>
          </a:p>
          <a:p>
            <a:r>
              <a:rPr lang="EN-US" sz="2800" b="1"/>
              <a:t>Thursday</a:t>
            </a:r>
            <a:r>
              <a:rPr lang="EN-US" sz="2800"/>
              <a:t>:  Compare/ Contrast Outline</a:t>
            </a:r>
            <a:endParaRPr lang="en-US" sz="2800"/>
          </a:p>
          <a:p>
            <a:r>
              <a:rPr lang="EN-US" sz="2800" b="1"/>
              <a:t>Friday</a:t>
            </a:r>
            <a:r>
              <a:rPr lang="EN-US" sz="2800"/>
              <a:t>:  Compare/ Contrast Drafting  (due 10/31)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289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3350"/>
            <a:ext cx="10131425" cy="1456267"/>
          </a:xfrm>
        </p:spPr>
        <p:txBody>
          <a:bodyPr/>
          <a:lstStyle/>
          <a:p>
            <a:r>
              <a:rPr lang="EN-US"/>
              <a:t>Comp. &amp; Rhet.: Welcome!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7626"/>
            <a:ext cx="10267902" cy="5133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/>
              <a:t>Do Now</a:t>
            </a:r>
            <a:r>
              <a:rPr lang="EN-US" sz="2400"/>
              <a:t>:</a:t>
            </a:r>
            <a:endParaRPr lang="en-US" sz="2400"/>
          </a:p>
          <a:p>
            <a:r>
              <a:rPr lang="EN-US" sz="2400"/>
              <a:t>Take your folder and a packet from the student center.   </a:t>
            </a:r>
            <a:endParaRPr lang="en-US" sz="2400"/>
          </a:p>
          <a:p>
            <a:r>
              <a:rPr lang="EN-US" sz="2400"/>
              <a:t>Have a seat.  Take out </a:t>
            </a:r>
            <a:r>
              <a:rPr lang="EN-US" sz="2400" err="1"/>
              <a:t>venn</a:t>
            </a:r>
            <a:r>
              <a:rPr lang="EN-US" sz="2400"/>
              <a:t> diagrams from yesterday.</a:t>
            </a:r>
            <a:endParaRPr lang="en-US" sz="2400"/>
          </a:p>
          <a:p>
            <a:r>
              <a:rPr lang="EN-US" sz="2400" b="1"/>
              <a:t>Homework</a:t>
            </a:r>
            <a:r>
              <a:rPr lang="EN-US" sz="2400"/>
              <a:t>:  College Essay Revisions due Friday, 10/ 28</a:t>
            </a:r>
            <a:endParaRPr lang="en-US" sz="2400"/>
          </a:p>
          <a:p>
            <a:endParaRPr lang="en-US"/>
          </a:p>
          <a:p>
            <a:pPr marL="0" indent="0">
              <a:buNone/>
            </a:pPr>
            <a:r>
              <a:rPr lang="EN-US" sz="3200" b="1"/>
              <a:t>EQ:  What are the components of a compare and contrast essay? What is the organization of a compare / contrast essay?  </a:t>
            </a:r>
            <a:endParaRPr lang="EN-US" sz="32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26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Song Compare/ Contrast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4500"/>
            <a:ext cx="10455275" cy="4605550"/>
          </a:xfrm>
        </p:spPr>
        <p:txBody>
          <a:bodyPr>
            <a:normAutofit fontScale="85000" lnSpcReduction="20000"/>
          </a:bodyPr>
          <a:lstStyle/>
          <a:p>
            <a:r>
              <a:rPr lang="EN-US" sz="2400"/>
              <a:t>Label:   Instrumental  or Vocal.  </a:t>
            </a:r>
            <a:endParaRPr lang="en-US" sz="2400"/>
          </a:p>
          <a:p>
            <a:r>
              <a:rPr lang="EN-US" sz="2400"/>
              <a:t>Label one side of the </a:t>
            </a:r>
            <a:r>
              <a:rPr lang="EN-US" sz="2400" err="1"/>
              <a:t>venn</a:t>
            </a:r>
            <a:r>
              <a:rPr lang="EN-US" sz="2400"/>
              <a:t> diagram "A."  Label the other side "B."</a:t>
            </a:r>
            <a:endParaRPr lang="en-US" sz="2400"/>
          </a:p>
          <a:p>
            <a:r>
              <a:rPr lang="EN-US" sz="2400"/>
              <a:t>Listen to the selections.  Make notes.  Write down similarities in the middle, differences on either side.</a:t>
            </a:r>
            <a:endParaRPr lang="en-US" sz="2400"/>
          </a:p>
          <a:p>
            <a:r>
              <a:rPr lang="EN-US" sz="2400"/>
              <a:t>Instrumental:  </a:t>
            </a:r>
            <a:r>
              <a:rPr lang="EN-US" sz="2400">
                <a:hlinkClick r:id="rId3"/>
              </a:rPr>
              <a:t>http://viewpure.com/9Qv8ks7tyok?start=0&amp;end=0</a:t>
            </a:r>
            <a:r>
              <a:rPr lang="EN-US" sz="2400"/>
              <a:t>      </a:t>
            </a:r>
            <a:r>
              <a:rPr lang="EN-US" sz="2400">
                <a:hlinkClick r:id="rId4"/>
              </a:rPr>
              <a:t>http://viewpure.com/TixYzh9qc44?start=0&amp;end=0</a:t>
            </a:r>
            <a:r>
              <a:rPr lang="EN-US" sz="2400"/>
              <a:t> </a:t>
            </a:r>
            <a:endParaRPr lang="en-US" sz="2400"/>
          </a:p>
          <a:p>
            <a:r>
              <a:rPr lang="EN-US" sz="2400"/>
              <a:t>Vocals:   </a:t>
            </a:r>
            <a:r>
              <a:rPr lang="EN-US" sz="2400">
                <a:hlinkClick r:id="rId5"/>
              </a:rPr>
              <a:t>http://viewpure.com/e0q3lby5bDQ?start=0&amp;end=0</a:t>
            </a:r>
            <a:r>
              <a:rPr lang="EN-US" sz="2400"/>
              <a:t>  </a:t>
            </a:r>
            <a:r>
              <a:rPr lang="EN-US" sz="2400">
                <a:hlinkClick r:id="rId6"/>
              </a:rPr>
              <a:t>http://viewpure.com/8ejeEBlDESc?start=0&amp;end=0</a:t>
            </a:r>
            <a:r>
              <a:rPr lang="EN-US" sz="2400"/>
              <a:t> 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endParaRPr lang="en-US" err="1"/>
          </a:p>
          <a:p>
            <a:r>
              <a:rPr lang="EN-US" sz="3600" b="1"/>
              <a:t>Think:  Instruments, vocals, tone/ mood, speed, audience, etc</a:t>
            </a:r>
            <a:r>
              <a:rPr lang="EN-US" sz="2400" b="1"/>
              <a:t>. 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4200820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 example Paragraph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1:  What is the  point/ two things being compared/ contrasted?</a:t>
            </a:r>
            <a:endParaRPr lang="en-US" sz="3200"/>
          </a:p>
          <a:p>
            <a:r>
              <a:rPr lang="EN-US" sz="3200"/>
              <a:t>2:  What is the purpose of the paragraph?</a:t>
            </a:r>
            <a:endParaRPr lang="en-US" sz="3200"/>
          </a:p>
          <a:p>
            <a:r>
              <a:rPr lang="EN-US" sz="3200"/>
              <a:t>3:  What are the parallel points?</a:t>
            </a:r>
            <a:endParaRPr lang="en-US" sz="3200"/>
          </a:p>
          <a:p>
            <a:r>
              <a:rPr lang="EN-US" sz="3200"/>
              <a:t>4:  Are they in a logical order?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3388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Compare/ Contrast Organization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Point-by-Point</a:t>
            </a:r>
            <a:endParaRPr lang="en-US" sz="2800"/>
          </a:p>
          <a:p>
            <a:r>
              <a:rPr lang="EN-US" sz="2800"/>
              <a:t> Whole to whole</a:t>
            </a:r>
            <a:endParaRPr lang="en-US" sz="2800"/>
          </a:p>
          <a:p>
            <a:endParaRPr lang="en-US"/>
          </a:p>
          <a:p>
            <a:r>
              <a:rPr lang="EN-US" sz="2800"/>
              <a:t>(see apples and oranges example)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180153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Turn: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In groups, choose one of your </a:t>
            </a:r>
            <a:r>
              <a:rPr lang="EN-US" sz="2400" err="1"/>
              <a:t>venn</a:t>
            </a:r>
            <a:r>
              <a:rPr lang="EN-US" sz="2400"/>
              <a:t> diagrams:   music genres, songs with vocals, instrumental songs</a:t>
            </a:r>
            <a:endParaRPr lang="en-US" sz="2400"/>
          </a:p>
          <a:p>
            <a:r>
              <a:rPr lang="EN-US" sz="2400"/>
              <a:t>Create a whole to whole or point by point outline for what you have.</a:t>
            </a:r>
            <a:endParaRPr lang="en-US" sz="2400"/>
          </a:p>
          <a:p>
            <a:r>
              <a:rPr lang="EN-US" sz="2400"/>
              <a:t>Put your rough outline on paper. Be prepared to share.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504512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3350"/>
            <a:ext cx="10131425" cy="1456267"/>
          </a:xfrm>
        </p:spPr>
        <p:txBody>
          <a:bodyPr/>
          <a:lstStyle/>
          <a:p>
            <a:r>
              <a:rPr lang="EN-US"/>
              <a:t>Comp. &amp; Rhet.: Welcome!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7626"/>
            <a:ext cx="10267902" cy="51335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/>
              <a:t>Do Now</a:t>
            </a:r>
            <a:r>
              <a:rPr lang="EN-US" sz="2400"/>
              <a:t>:</a:t>
            </a:r>
            <a:endParaRPr lang="en-US" sz="2400"/>
          </a:p>
          <a:p>
            <a:r>
              <a:rPr lang="EN-US" sz="2400"/>
              <a:t>Take your folder and a handout from the student center.   Turn in Illustrative paragraph (late) if you haven't already.</a:t>
            </a:r>
            <a:endParaRPr lang="en-US" sz="2400"/>
          </a:p>
          <a:p>
            <a:r>
              <a:rPr lang="EN-US" sz="2400"/>
              <a:t>Have a seat.  Review for Grammar Quiz</a:t>
            </a:r>
            <a:endParaRPr lang="en-US" sz="2400"/>
          </a:p>
          <a:p>
            <a:r>
              <a:rPr lang="EN-US" sz="2400" b="1"/>
              <a:t>Homework</a:t>
            </a:r>
            <a:r>
              <a:rPr lang="EN-US" sz="2400"/>
              <a:t>:  College Essay Revisions due Friday, 10/ 28</a:t>
            </a:r>
            <a:endParaRPr lang="en-US" sz="2400"/>
          </a:p>
          <a:p>
            <a:endParaRPr lang="en-US"/>
          </a:p>
          <a:p>
            <a:pPr marL="0" indent="0">
              <a:buNone/>
            </a:pPr>
            <a:r>
              <a:rPr lang="EN-US" sz="3200" b="1"/>
              <a:t>EQ: How can I demonstrate my knowledge of fragments, run-ons, comma splices, comma usage, conjunctions and consistent person? </a:t>
            </a:r>
            <a:r>
              <a:rPr lang="EN-US" sz="3200"/>
              <a:t> </a:t>
            </a:r>
            <a:r>
              <a:rPr lang="EN-US" sz="3200" b="1"/>
              <a:t>What does it mean to compare and contrast?  </a:t>
            </a:r>
          </a:p>
          <a:p>
            <a:pPr marL="0" indent="0">
              <a:buNone/>
            </a:pPr>
            <a:r>
              <a:rPr lang="EN-US" sz="3200" b="1"/>
              <a:t>What is the difference between a topic sentence and thesis?</a:t>
            </a:r>
            <a:r>
              <a:rPr lang="EN-US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26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Protocol: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356" y="1914525"/>
            <a:ext cx="10131425" cy="4305625"/>
          </a:xfrm>
        </p:spPr>
        <p:txBody>
          <a:bodyPr/>
          <a:lstStyle/>
          <a:p>
            <a:r>
              <a:rPr lang="EN-US" sz="2800"/>
              <a:t>No talking, electronic devices or nonverbal communication</a:t>
            </a:r>
            <a:endParaRPr lang="en-US" sz="2800"/>
          </a:p>
          <a:p>
            <a:r>
              <a:rPr lang="EN-US" sz="2800"/>
              <a:t>All grammar materials must not be visible.</a:t>
            </a:r>
            <a:endParaRPr lang="en-US" sz="2800"/>
          </a:p>
          <a:p>
            <a:r>
              <a:rPr lang="EN-US" sz="2800"/>
              <a:t>Please keep the above rules until all are done with the quiz.</a:t>
            </a:r>
            <a:endParaRPr lang="en-US" sz="2800"/>
          </a:p>
          <a:p>
            <a:r>
              <a:rPr lang="EN-US" sz="2800"/>
              <a:t>If you have a question, raise your hand.</a:t>
            </a:r>
            <a:endParaRPr lang="en-US" sz="2800"/>
          </a:p>
          <a:p>
            <a:r>
              <a:rPr lang="EN-US" sz="2800"/>
              <a:t>Turn over your papers and I will collect them.  </a:t>
            </a:r>
            <a:endParaRPr lang="en-US" sz="2800"/>
          </a:p>
          <a:p>
            <a:r>
              <a:rPr lang="EN-US" sz="2800"/>
              <a:t>On your handout, on the "Genre" side, begin to compare/ contrast two genres with the </a:t>
            </a:r>
            <a:r>
              <a:rPr lang="EN-US" sz="2800" err="1"/>
              <a:t>venn</a:t>
            </a:r>
            <a:r>
              <a:rPr lang="EN-US" sz="2800"/>
              <a:t> diagram.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221424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Thesis vs. Topic Sentence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What is the thesis?  Where is it located?</a:t>
            </a:r>
            <a:endParaRPr lang="en-US" sz="2800"/>
          </a:p>
          <a:p>
            <a:r>
              <a:rPr lang="EN-US" sz="2800"/>
              <a:t>What are topic sentences?  Where are they located?</a:t>
            </a:r>
            <a:endParaRPr lang="en-US" sz="2800"/>
          </a:p>
          <a:p>
            <a:r>
              <a:rPr lang="EN-US" sz="2800">
                <a:hlinkClick r:id="rId3"/>
              </a:rPr>
              <a:t>http://viewpure.com/Nx2-PcBzZjo?start=0&amp;end=0</a:t>
            </a:r>
            <a:r>
              <a:rPr lang="EN-US" sz="2800"/>
              <a:t> </a:t>
            </a:r>
          </a:p>
          <a:p>
            <a:r>
              <a:rPr lang="EN-US" sz="2800">
                <a:hlinkClick r:id="rId4"/>
              </a:rPr>
              <a:t>jeopardylabs.com/play/grammar-jeopardy587</a:t>
            </a:r>
          </a:p>
        </p:txBody>
      </p:sp>
    </p:spTree>
    <p:extLst>
      <p:ext uri="{BB962C8B-B14F-4D97-AF65-F5344CB8AC3E}">
        <p14:creationId xmlns:p14="http://schemas.microsoft.com/office/powerpoint/2010/main" val="162721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14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Celestial</vt:lpstr>
      <vt:lpstr>Comp. &amp; Rhet. 12:  Compare Contrast Essay</vt:lpstr>
      <vt:lpstr>Comp. &amp; Rhet.: Welcome!</vt:lpstr>
      <vt:lpstr>Song Compare/ Contrast</vt:lpstr>
      <vt:lpstr>Packet example Paragraph</vt:lpstr>
      <vt:lpstr>Compare/ Contrast Organization</vt:lpstr>
      <vt:lpstr>Your Turn:</vt:lpstr>
      <vt:lpstr>Comp. &amp; Rhet.: Welcome!</vt:lpstr>
      <vt:lpstr>Quiz Protocol:</vt:lpstr>
      <vt:lpstr>Thesis vs. Topic Sentence</vt:lpstr>
      <vt:lpstr>Thesis, Topic Sentence Match</vt:lpstr>
      <vt:lpstr>PowerPoint Presentation</vt:lpstr>
      <vt:lpstr>Song Compare/ Contrast</vt:lpstr>
      <vt:lpstr>Song Venn Diagram</vt:lpstr>
      <vt:lpstr>Comp. &amp; Rhet.: Welcome!</vt:lpstr>
      <vt:lpstr>This Week: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Comp. &amp; Rhet. 12:  Compare Contrast Essay</dc:title>
  <cp:revision>1</cp:revision>
  <dcterms:modified xsi:type="dcterms:W3CDTF">2016-10-26T06:36:15Z</dcterms:modified>
</cp:coreProperties>
</file>